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588" r:id="rId3"/>
    <p:sldId id="281" r:id="rId4"/>
    <p:sldId id="1552" r:id="rId5"/>
    <p:sldId id="1524" r:id="rId6"/>
    <p:sldId id="1318" r:id="rId7"/>
    <p:sldId id="1332" r:id="rId8"/>
    <p:sldId id="1319" r:id="rId9"/>
    <p:sldId id="1322" r:id="rId10"/>
    <p:sldId id="589" r:id="rId11"/>
    <p:sldId id="1323" r:id="rId12"/>
    <p:sldId id="1324" r:id="rId13"/>
    <p:sldId id="1325" r:id="rId14"/>
    <p:sldId id="1326" r:id="rId15"/>
    <p:sldId id="1328" r:id="rId16"/>
    <p:sldId id="371" r:id="rId17"/>
    <p:sldId id="372" r:id="rId18"/>
    <p:sldId id="373" r:id="rId19"/>
    <p:sldId id="440" r:id="rId20"/>
    <p:sldId id="439" r:id="rId21"/>
    <p:sldId id="438" r:id="rId22"/>
    <p:sldId id="377" r:id="rId23"/>
    <p:sldId id="1327" r:id="rId24"/>
    <p:sldId id="1553" r:id="rId25"/>
    <p:sldId id="1330" r:id="rId26"/>
    <p:sldId id="1329" r:id="rId27"/>
    <p:sldId id="1317" r:id="rId28"/>
    <p:sldId id="270" r:id="rId29"/>
    <p:sldId id="1554" r:id="rId30"/>
    <p:sldId id="1499" r:id="rId31"/>
    <p:sldId id="1335" r:id="rId32"/>
    <p:sldId id="1334" r:id="rId33"/>
    <p:sldId id="1336" r:id="rId34"/>
    <p:sldId id="1337" r:id="rId35"/>
    <p:sldId id="1338" r:id="rId36"/>
    <p:sldId id="1359" r:id="rId37"/>
    <p:sldId id="614" r:id="rId38"/>
    <p:sldId id="1339" r:id="rId39"/>
    <p:sldId id="1340" r:id="rId40"/>
    <p:sldId id="1342" r:id="rId41"/>
    <p:sldId id="1586" r:id="rId42"/>
    <p:sldId id="1585" r:id="rId43"/>
    <p:sldId id="1587" r:id="rId44"/>
    <p:sldId id="1341" r:id="rId45"/>
    <p:sldId id="1500" r:id="rId46"/>
    <p:sldId id="1503" r:id="rId47"/>
    <p:sldId id="1555" r:id="rId48"/>
    <p:sldId id="1548" r:id="rId49"/>
    <p:sldId id="1549" r:id="rId50"/>
    <p:sldId id="1550" r:id="rId51"/>
    <p:sldId id="1556" r:id="rId52"/>
    <p:sldId id="1588" r:id="rId53"/>
    <p:sldId id="1589" r:id="rId54"/>
    <p:sldId id="1582" r:id="rId55"/>
    <p:sldId id="1583" r:id="rId56"/>
    <p:sldId id="1369" r:id="rId57"/>
    <p:sldId id="1360" r:id="rId58"/>
    <p:sldId id="1519" r:id="rId59"/>
    <p:sldId id="1520" r:id="rId60"/>
    <p:sldId id="1473" r:id="rId61"/>
    <p:sldId id="1498" r:id="rId62"/>
    <p:sldId id="1506" r:id="rId63"/>
    <p:sldId id="1479" r:id="rId64"/>
    <p:sldId id="1518" r:id="rId65"/>
    <p:sldId id="1557" r:id="rId66"/>
    <p:sldId id="1345" r:id="rId67"/>
    <p:sldId id="1521" r:id="rId68"/>
    <p:sldId id="1349" r:id="rId69"/>
    <p:sldId id="1351" r:id="rId70"/>
    <p:sldId id="1352" r:id="rId71"/>
    <p:sldId id="1353" r:id="rId72"/>
    <p:sldId id="1558" r:id="rId73"/>
    <p:sldId id="1358" r:id="rId74"/>
    <p:sldId id="1363" r:id="rId75"/>
    <p:sldId id="544" r:id="rId76"/>
    <p:sldId id="546" r:id="rId77"/>
    <p:sldId id="1591" r:id="rId78"/>
    <p:sldId id="1365" r:id="rId79"/>
    <p:sldId id="629" r:id="rId80"/>
    <p:sldId id="1505" r:id="rId81"/>
    <p:sldId id="1364" r:id="rId82"/>
    <p:sldId id="1354" r:id="rId83"/>
    <p:sldId id="1362" r:id="rId84"/>
    <p:sldId id="1590" r:id="rId85"/>
    <p:sldId id="630" r:id="rId86"/>
    <p:sldId id="1559" r:id="rId87"/>
    <p:sldId id="1551" r:id="rId88"/>
    <p:sldId id="591" r:id="rId89"/>
    <p:sldId id="1523" r:id="rId90"/>
    <p:sldId id="1581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5804" autoAdjust="0"/>
  </p:normalViewPr>
  <p:slideViewPr>
    <p:cSldViewPr snapToGrid="0">
      <p:cViewPr varScale="1">
        <p:scale>
          <a:sx n="70" d="100"/>
          <a:sy n="70" d="100"/>
        </p:scale>
        <p:origin x="1157" y="62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w_i =  w_{i-1}- \eta \nabla_w \frac{1}{N}\sum_{j=</a:t>
            </a:r>
            <a:r>
              <a:rPr lang="en-US" dirty="0"/>
              <a:t>1</a:t>
            </a:r>
            <a:r>
              <a:rPr lang="pl-PL" dirty="0"/>
              <a:t>}^NL_j(w)</a:t>
            </a:r>
          </a:p>
          <a:p>
            <a:endParaRPr lang="en-US" dirty="0"/>
          </a:p>
          <a:p>
            <a:r>
              <a:rPr lang="pl-PL" dirty="0"/>
              <a:t>w_i =  w_{i-1}- \eta \nabla_w \mathcal{L}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Uf3wnBNXV4k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431746" imgH="8165079" progId="">
                  <p:embed/>
                </p:oleObj>
              </mc:Choice>
              <mc:Fallback>
                <p:oleObj name="Image" r:id="rId3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win!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b="1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1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b="1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Softmax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 the separator are what we need to learn in order to optimize the classification.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F9D9-41A4-41FA-8C44-C54AB3D29D76}"/>
              </a:ext>
            </a:extLst>
          </p:cNvPr>
          <p:cNvSpPr/>
          <p:nvPr/>
        </p:nvSpPr>
        <p:spPr>
          <a:xfrm>
            <a:off x="8503920" y="4917440"/>
            <a:ext cx="203200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33361-2D58-4E54-9CF6-E840A6880BE2}"/>
              </a:ext>
            </a:extLst>
          </p:cNvPr>
          <p:cNvSpPr/>
          <p:nvPr/>
        </p:nvSpPr>
        <p:spPr>
          <a:xfrm>
            <a:off x="7346100" y="4917440"/>
            <a:ext cx="7717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FF802-7A49-4BDB-9382-FF9B4BA80B40}"/>
              </a:ext>
            </a:extLst>
          </p:cNvPr>
          <p:cNvSpPr/>
          <p:nvPr/>
        </p:nvSpPr>
        <p:spPr>
          <a:xfrm>
            <a:off x="3450160" y="4917440"/>
            <a:ext cx="27982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Softmax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76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38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9C59-28CA-4B7E-503A-412FD89E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separator for such data?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A214-5A1A-B8BC-C854-BC49EB83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pixels values are [0,255] -&gt; [-127,128]</a:t>
            </a:r>
            <a:endParaRPr lang="en-IL" dirty="0"/>
          </a:p>
        </p:txBody>
      </p:sp>
      <p:pic>
        <p:nvPicPr>
          <p:cNvPr id="1026" name="Picture 2" descr="CINIC-10 is not ImageNet or CIFAR-10 | Papers With Code">
            <a:extLst>
              <a:ext uri="{FF2B5EF4-FFF2-40B4-BE49-F238E27FC236}">
                <a16:creationId xmlns:a16="http://schemas.microsoft.com/office/drawing/2014/main" id="{0B3D42AD-A319-2534-5D1E-B133EE72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2097956"/>
            <a:ext cx="8744857" cy="43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7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9C59-28CA-4B7E-503A-412FD89E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separator for such data?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A214-5A1A-B8BC-C854-BC49EB83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try and take the mean image per class.</a:t>
            </a:r>
          </a:p>
        </p:txBody>
      </p:sp>
      <p:pic>
        <p:nvPicPr>
          <p:cNvPr id="1026" name="Picture 2" descr="CINIC-10 is not ImageNet or CIFAR-10 | Papers With Code">
            <a:extLst>
              <a:ext uri="{FF2B5EF4-FFF2-40B4-BE49-F238E27FC236}">
                <a16:creationId xmlns:a16="http://schemas.microsoft.com/office/drawing/2014/main" id="{0B3D42AD-A319-2534-5D1E-B133EE72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2097956"/>
            <a:ext cx="8744857" cy="43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6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an image sized template in zero mean cross correlation (ZMCC)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649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971431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b="1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91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0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BA99-F993-4D9F-9F50-A6E0D607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420D-98EE-4F5E-8525-0AA39EDB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NN layer we encounter- all inputs are going through multiple </a:t>
            </a:r>
            <a:r>
              <a:rPr lang="en-US" dirty="0" err="1"/>
              <a:t>perceptrons</a:t>
            </a:r>
            <a:r>
              <a:rPr lang="en-US" dirty="0"/>
              <a:t> at the same time.</a:t>
            </a:r>
          </a:p>
          <a:p>
            <a:r>
              <a:rPr lang="en-US" dirty="0"/>
              <a:t>This layer is called </a:t>
            </a:r>
            <a:r>
              <a:rPr lang="en-US" b="1" dirty="0"/>
              <a:t>dense layer</a:t>
            </a:r>
            <a:r>
              <a:rPr lang="en-US" dirty="0"/>
              <a:t> or </a:t>
            </a:r>
            <a:r>
              <a:rPr lang="en-US" b="1" dirty="0"/>
              <a:t>fully-connected layer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A076D-FD91-246F-1500-B2DE2E198D8A}"/>
              </a:ext>
            </a:extLst>
          </p:cNvPr>
          <p:cNvSpPr/>
          <p:nvPr/>
        </p:nvSpPr>
        <p:spPr>
          <a:xfrm>
            <a:off x="3956253" y="3032888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07DE1-A804-A504-95BF-A56A8E82197A}"/>
              </a:ext>
            </a:extLst>
          </p:cNvPr>
          <p:cNvSpPr/>
          <p:nvPr/>
        </p:nvSpPr>
        <p:spPr>
          <a:xfrm>
            <a:off x="3956253" y="3655039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1834E-DD91-F1DF-54AF-1406B8D2EDFD}"/>
              </a:ext>
            </a:extLst>
          </p:cNvPr>
          <p:cNvSpPr/>
          <p:nvPr/>
        </p:nvSpPr>
        <p:spPr>
          <a:xfrm>
            <a:off x="3956253" y="4289741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D113B-58F6-38A7-3964-337F3DEBF791}"/>
              </a:ext>
            </a:extLst>
          </p:cNvPr>
          <p:cNvSpPr/>
          <p:nvPr/>
        </p:nvSpPr>
        <p:spPr>
          <a:xfrm>
            <a:off x="3956253" y="4911892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E983B-A4DC-4F66-A367-7C0576AE0153}"/>
              </a:ext>
            </a:extLst>
          </p:cNvPr>
          <p:cNvSpPr/>
          <p:nvPr/>
        </p:nvSpPr>
        <p:spPr>
          <a:xfrm>
            <a:off x="6409002" y="3122087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C37DE-7AC8-E50E-34A2-EE8CB23B7B87}"/>
              </a:ext>
            </a:extLst>
          </p:cNvPr>
          <p:cNvCxnSpPr>
            <a:stCxn id="4" idx="3"/>
            <a:endCxn id="9" idx="2"/>
          </p:cNvCxnSpPr>
          <p:nvPr/>
        </p:nvCxnSpPr>
        <p:spPr>
          <a:xfrm>
            <a:off x="4590955" y="3350239"/>
            <a:ext cx="1818047" cy="13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0B8527-6A1A-8E7C-9C2B-344400C9451B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4590955" y="3363686"/>
            <a:ext cx="1818047" cy="60870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2653D-225E-49AC-82EE-B4BC59D56F9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4590955" y="3363686"/>
            <a:ext cx="1818047" cy="1243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6E4EF7-5D59-F922-20F6-444EA028D76B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4590955" y="3363686"/>
            <a:ext cx="1818047" cy="1865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948C66-337A-0741-46A5-B6978B76B574}"/>
              </a:ext>
            </a:extLst>
          </p:cNvPr>
          <p:cNvSpPr/>
          <p:nvPr/>
        </p:nvSpPr>
        <p:spPr>
          <a:xfrm>
            <a:off x="6409002" y="3760567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203ED2-5CD5-8AF7-F905-63EC0823E6D9}"/>
              </a:ext>
            </a:extLst>
          </p:cNvPr>
          <p:cNvCxnSpPr>
            <a:cxnSpLocks/>
            <a:stCxn id="5" idx="3"/>
            <a:endCxn id="28" idx="2"/>
          </p:cNvCxnSpPr>
          <p:nvPr/>
        </p:nvCxnSpPr>
        <p:spPr>
          <a:xfrm>
            <a:off x="4590955" y="3972390"/>
            <a:ext cx="1818047" cy="2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8028E-B0C0-C3E5-A83D-02B063107624}"/>
              </a:ext>
            </a:extLst>
          </p:cNvPr>
          <p:cNvCxnSpPr>
            <a:cxnSpLocks/>
            <a:stCxn id="4" idx="3"/>
            <a:endCxn id="28" idx="2"/>
          </p:cNvCxnSpPr>
          <p:nvPr/>
        </p:nvCxnSpPr>
        <p:spPr>
          <a:xfrm>
            <a:off x="4590955" y="3350239"/>
            <a:ext cx="1818047" cy="65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6F5872-8BD5-0955-2E72-1BDBE88D626E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4590955" y="4002166"/>
            <a:ext cx="1818047" cy="604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0305E2-BE87-0071-C4CB-300E57BEF3BC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590955" y="4002166"/>
            <a:ext cx="1818047" cy="12270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407F420-C5D7-1DA0-A54E-93B0E51CBAA4}"/>
              </a:ext>
            </a:extLst>
          </p:cNvPr>
          <p:cNvSpPr/>
          <p:nvPr/>
        </p:nvSpPr>
        <p:spPr>
          <a:xfrm>
            <a:off x="6409002" y="4369271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9BD6D8-0FFA-B42C-CDCD-08248E17B139}"/>
              </a:ext>
            </a:extLst>
          </p:cNvPr>
          <p:cNvCxnSpPr>
            <a:cxnSpLocks/>
            <a:stCxn id="7" idx="3"/>
            <a:endCxn id="37" idx="2"/>
          </p:cNvCxnSpPr>
          <p:nvPr/>
        </p:nvCxnSpPr>
        <p:spPr>
          <a:xfrm>
            <a:off x="4590955" y="4607092"/>
            <a:ext cx="1818047" cy="3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D43973-D412-1554-C110-9E2F6EFD4176}"/>
              </a:ext>
            </a:extLst>
          </p:cNvPr>
          <p:cNvCxnSpPr>
            <a:cxnSpLocks/>
            <a:stCxn id="5" idx="3"/>
            <a:endCxn id="37" idx="2"/>
          </p:cNvCxnSpPr>
          <p:nvPr/>
        </p:nvCxnSpPr>
        <p:spPr>
          <a:xfrm>
            <a:off x="4590955" y="3972390"/>
            <a:ext cx="1818047" cy="63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16B9FA-588E-04EE-190F-453C09609C11}"/>
              </a:ext>
            </a:extLst>
          </p:cNvPr>
          <p:cNvCxnSpPr>
            <a:cxnSpLocks/>
            <a:stCxn id="4" idx="3"/>
            <a:endCxn id="37" idx="2"/>
          </p:cNvCxnSpPr>
          <p:nvPr/>
        </p:nvCxnSpPr>
        <p:spPr>
          <a:xfrm>
            <a:off x="4590955" y="3350239"/>
            <a:ext cx="1818047" cy="1260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EE7EBA-26E6-4248-5B50-638DB1B1C72C}"/>
              </a:ext>
            </a:extLst>
          </p:cNvPr>
          <p:cNvCxnSpPr>
            <a:cxnSpLocks/>
            <a:stCxn id="8" idx="3"/>
            <a:endCxn id="37" idx="2"/>
          </p:cNvCxnSpPr>
          <p:nvPr/>
        </p:nvCxnSpPr>
        <p:spPr>
          <a:xfrm flipV="1">
            <a:off x="4590955" y="4610870"/>
            <a:ext cx="1818047" cy="6183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FC5B2F1-65E0-6C68-DB7B-B19F1493AF32}"/>
              </a:ext>
            </a:extLst>
          </p:cNvPr>
          <p:cNvSpPr/>
          <p:nvPr/>
        </p:nvSpPr>
        <p:spPr>
          <a:xfrm>
            <a:off x="6407328" y="4983866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3BB0-7F61-996A-29F2-286BD7A36182}"/>
              </a:ext>
            </a:extLst>
          </p:cNvPr>
          <p:cNvCxnSpPr>
            <a:cxnSpLocks/>
            <a:stCxn id="8" idx="3"/>
            <a:endCxn id="47" idx="2"/>
          </p:cNvCxnSpPr>
          <p:nvPr/>
        </p:nvCxnSpPr>
        <p:spPr>
          <a:xfrm flipV="1">
            <a:off x="4590955" y="5225465"/>
            <a:ext cx="1816373" cy="3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9BE2F77-4165-102F-6B7F-31BF0389D477}"/>
              </a:ext>
            </a:extLst>
          </p:cNvPr>
          <p:cNvCxnSpPr>
            <a:cxnSpLocks/>
            <a:stCxn id="7" idx="3"/>
            <a:endCxn id="47" idx="2"/>
          </p:cNvCxnSpPr>
          <p:nvPr/>
        </p:nvCxnSpPr>
        <p:spPr>
          <a:xfrm>
            <a:off x="4590955" y="4607092"/>
            <a:ext cx="1816373" cy="6183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2C3D0-DB25-98A3-89F1-12C603E53651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>
            <a:off x="4590955" y="3972390"/>
            <a:ext cx="1816373" cy="1253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02E506-9E48-31FA-D684-DBC849B6D3B6}"/>
              </a:ext>
            </a:extLst>
          </p:cNvPr>
          <p:cNvCxnSpPr>
            <a:cxnSpLocks/>
            <a:stCxn id="4" idx="3"/>
            <a:endCxn id="47" idx="2"/>
          </p:cNvCxnSpPr>
          <p:nvPr/>
        </p:nvCxnSpPr>
        <p:spPr>
          <a:xfrm>
            <a:off x="4590955" y="3350239"/>
            <a:ext cx="1816373" cy="1875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A5113C2-4FCA-D60D-F2CD-D756CD2983A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650601" y="3032888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53078-D046-0F1A-117E-DD99BB8BF9A0}"/>
              </a:ext>
            </a:extLst>
          </p:cNvPr>
          <p:cNvCxnSpPr>
            <a:cxnSpLocks/>
          </p:cNvCxnSpPr>
          <p:nvPr/>
        </p:nvCxnSpPr>
        <p:spPr>
          <a:xfrm flipH="1">
            <a:off x="6648927" y="3665316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94A11-0699-297C-9F52-A472C4263C4A}"/>
              </a:ext>
            </a:extLst>
          </p:cNvPr>
          <p:cNvCxnSpPr>
            <a:cxnSpLocks/>
          </p:cNvCxnSpPr>
          <p:nvPr/>
        </p:nvCxnSpPr>
        <p:spPr>
          <a:xfrm flipH="1">
            <a:off x="6648926" y="4295694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DB0BF9-A838-5389-4FC2-2CA66C83BDBD}"/>
              </a:ext>
            </a:extLst>
          </p:cNvPr>
          <p:cNvCxnSpPr>
            <a:cxnSpLocks/>
          </p:cNvCxnSpPr>
          <p:nvPr/>
        </p:nvCxnSpPr>
        <p:spPr>
          <a:xfrm flipH="1">
            <a:off x="6648925" y="4885222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9DE59F-FBFA-45D6-55B8-76CE61136C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892200" y="3363686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EE78B612-CAA8-3F13-FC2A-2437EBF5C761}"/>
              </a:ext>
            </a:extLst>
          </p:cNvPr>
          <p:cNvCxnSpPr>
            <a:cxnSpLocks/>
          </p:cNvCxnSpPr>
          <p:nvPr/>
        </p:nvCxnSpPr>
        <p:spPr>
          <a:xfrm>
            <a:off x="6895294" y="3995266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1F1EFC0-DD49-7320-7951-380BB2C58F96}"/>
              </a:ext>
            </a:extLst>
          </p:cNvPr>
          <p:cNvCxnSpPr>
            <a:cxnSpLocks/>
          </p:cNvCxnSpPr>
          <p:nvPr/>
        </p:nvCxnSpPr>
        <p:spPr>
          <a:xfrm>
            <a:off x="6888850" y="4595477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E805EFE1-4BBB-1751-7E40-F9973584D0BB}"/>
              </a:ext>
            </a:extLst>
          </p:cNvPr>
          <p:cNvCxnSpPr>
            <a:cxnSpLocks/>
          </p:cNvCxnSpPr>
          <p:nvPr/>
        </p:nvCxnSpPr>
        <p:spPr>
          <a:xfrm>
            <a:off x="6895294" y="5246788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8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EAC1-B5FA-4BC1-A2F8-24745A6F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concatenated like this: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396421-493C-476B-9C79-7D6865FD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1" y="2798591"/>
            <a:ext cx="1113627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8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b="1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5BC-6AC6-48CD-22A3-D4321973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431B-F2EF-CDFA-A13A-BF1838F2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1578160"/>
          </a:xfrm>
        </p:spPr>
        <p:txBody>
          <a:bodyPr/>
          <a:lstStyle/>
          <a:p>
            <a:r>
              <a:rPr lang="en-US" dirty="0"/>
              <a:t>Not all datasets can be linearly separable.</a:t>
            </a:r>
          </a:p>
          <a:p>
            <a:r>
              <a:rPr lang="en-US" dirty="0"/>
              <a:t>Try classify      as the positive +1 class using a perceptron.</a:t>
            </a:r>
          </a:p>
          <a:p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7025C-2478-CA39-082A-2356440A9A57}"/>
              </a:ext>
            </a:extLst>
          </p:cNvPr>
          <p:cNvCxnSpPr>
            <a:cxnSpLocks/>
          </p:cNvCxnSpPr>
          <p:nvPr/>
        </p:nvCxnSpPr>
        <p:spPr>
          <a:xfrm flipV="1">
            <a:off x="6096000" y="2398569"/>
            <a:ext cx="0" cy="392794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4B920-9CC1-1EAF-1164-70DC38C9FD41}"/>
              </a:ext>
            </a:extLst>
          </p:cNvPr>
          <p:cNvCxnSpPr>
            <a:cxnSpLocks/>
          </p:cNvCxnSpPr>
          <p:nvPr/>
        </p:nvCxnSpPr>
        <p:spPr>
          <a:xfrm>
            <a:off x="3858985" y="4441371"/>
            <a:ext cx="4474029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848BF3A-EC4A-4792-5F32-475436C92627}"/>
              </a:ext>
            </a:extLst>
          </p:cNvPr>
          <p:cNvSpPr/>
          <p:nvPr/>
        </p:nvSpPr>
        <p:spPr>
          <a:xfrm>
            <a:off x="7058523" y="3669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A561F64-D99C-A936-D3A6-CAF149B817C3}"/>
              </a:ext>
            </a:extLst>
          </p:cNvPr>
          <p:cNvSpPr/>
          <p:nvPr/>
        </p:nvSpPr>
        <p:spPr>
          <a:xfrm>
            <a:off x="6421277" y="286403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B54F98-A13C-611A-2F90-9490AEFA0C26}"/>
              </a:ext>
            </a:extLst>
          </p:cNvPr>
          <p:cNvSpPr/>
          <p:nvPr/>
        </p:nvSpPr>
        <p:spPr>
          <a:xfrm>
            <a:off x="6902538" y="3132591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229B188-6039-B902-C8DF-AF0BD45F2737}"/>
              </a:ext>
            </a:extLst>
          </p:cNvPr>
          <p:cNvSpPr/>
          <p:nvPr/>
        </p:nvSpPr>
        <p:spPr>
          <a:xfrm>
            <a:off x="6291759" y="3904387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CD3238-B886-E6B3-C1DA-A57A8F08D878}"/>
              </a:ext>
            </a:extLst>
          </p:cNvPr>
          <p:cNvSpPr/>
          <p:nvPr/>
        </p:nvSpPr>
        <p:spPr>
          <a:xfrm>
            <a:off x="6577261" y="3423558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611D044-4964-8947-03E3-9BC88C96CD7B}"/>
              </a:ext>
            </a:extLst>
          </p:cNvPr>
          <p:cNvSpPr/>
          <p:nvPr/>
        </p:nvSpPr>
        <p:spPr>
          <a:xfrm>
            <a:off x="7370492" y="388184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CFD1F5B-78C4-4926-19E5-6A7E60729F92}"/>
              </a:ext>
            </a:extLst>
          </p:cNvPr>
          <p:cNvSpPr/>
          <p:nvPr/>
        </p:nvSpPr>
        <p:spPr>
          <a:xfrm>
            <a:off x="7338696" y="3288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C1EDCDA-203D-F057-37BC-3DE53D9F7127}"/>
              </a:ext>
            </a:extLst>
          </p:cNvPr>
          <p:cNvSpPr/>
          <p:nvPr/>
        </p:nvSpPr>
        <p:spPr>
          <a:xfrm>
            <a:off x="7120617" y="282062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551F25-EC96-BCD9-AD59-C72829998EC9}"/>
              </a:ext>
            </a:extLst>
          </p:cNvPr>
          <p:cNvSpPr/>
          <p:nvPr/>
        </p:nvSpPr>
        <p:spPr>
          <a:xfrm>
            <a:off x="6799487" y="4050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271E6C-8429-3F88-48AC-50192F68F266}"/>
              </a:ext>
            </a:extLst>
          </p:cNvPr>
          <p:cNvSpPr/>
          <p:nvPr/>
        </p:nvSpPr>
        <p:spPr>
          <a:xfrm>
            <a:off x="6476024" y="49533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7AEBA8-E420-ACE0-D0B9-1D0A0AE80130}"/>
              </a:ext>
            </a:extLst>
          </p:cNvPr>
          <p:cNvSpPr/>
          <p:nvPr/>
        </p:nvSpPr>
        <p:spPr>
          <a:xfrm>
            <a:off x="6597013" y="56750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F042-6261-266D-6B11-214F460C2891}"/>
              </a:ext>
            </a:extLst>
          </p:cNvPr>
          <p:cNvSpPr/>
          <p:nvPr/>
        </p:nvSpPr>
        <p:spPr>
          <a:xfrm>
            <a:off x="6902365" y="46199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8083C-66B8-D37C-2395-3E5E8BFCE9DF}"/>
              </a:ext>
            </a:extLst>
          </p:cNvPr>
          <p:cNvSpPr/>
          <p:nvPr/>
        </p:nvSpPr>
        <p:spPr>
          <a:xfrm>
            <a:off x="6918143" y="51818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1D5A71-2D25-1014-784F-D329AA666CFF}"/>
              </a:ext>
            </a:extLst>
          </p:cNvPr>
          <p:cNvSpPr/>
          <p:nvPr/>
        </p:nvSpPr>
        <p:spPr>
          <a:xfrm>
            <a:off x="7085624" y="55629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A85BA-F68E-6563-5705-51AB7355157D}"/>
              </a:ext>
            </a:extLst>
          </p:cNvPr>
          <p:cNvSpPr/>
          <p:nvPr/>
        </p:nvSpPr>
        <p:spPr>
          <a:xfrm>
            <a:off x="7460801" y="48247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AB3BF5-80BA-3950-D530-FE848898D2E0}"/>
              </a:ext>
            </a:extLst>
          </p:cNvPr>
          <p:cNvSpPr/>
          <p:nvPr/>
        </p:nvSpPr>
        <p:spPr>
          <a:xfrm>
            <a:off x="6374787" y="60566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0ED71E-9552-A201-4EC2-211C3A692D3D}"/>
              </a:ext>
            </a:extLst>
          </p:cNvPr>
          <p:cNvSpPr/>
          <p:nvPr/>
        </p:nvSpPr>
        <p:spPr>
          <a:xfrm>
            <a:off x="4327237" y="499396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B9E3C-757E-483D-C62A-63040F74B6C8}"/>
              </a:ext>
            </a:extLst>
          </p:cNvPr>
          <p:cNvSpPr/>
          <p:nvPr/>
        </p:nvSpPr>
        <p:spPr>
          <a:xfrm>
            <a:off x="4448226" y="57156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A57275-4408-A43A-4F0A-B7BF3CCDC458}"/>
              </a:ext>
            </a:extLst>
          </p:cNvPr>
          <p:cNvSpPr/>
          <p:nvPr/>
        </p:nvSpPr>
        <p:spPr>
          <a:xfrm>
            <a:off x="5669487" y="466638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345988-4F20-D0A0-5B7C-6CFD6139A1AA}"/>
              </a:ext>
            </a:extLst>
          </p:cNvPr>
          <p:cNvSpPr/>
          <p:nvPr/>
        </p:nvSpPr>
        <p:spPr>
          <a:xfrm>
            <a:off x="5149379" y="504597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2A2646-7F65-01E0-FE28-E6BA8ACD0BED}"/>
              </a:ext>
            </a:extLst>
          </p:cNvPr>
          <p:cNvSpPr/>
          <p:nvPr/>
        </p:nvSpPr>
        <p:spPr>
          <a:xfrm>
            <a:off x="5964741" y="5513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2070F3-4762-6B5F-5112-73185E4C9388}"/>
              </a:ext>
            </a:extLst>
          </p:cNvPr>
          <p:cNvSpPr/>
          <p:nvPr/>
        </p:nvSpPr>
        <p:spPr>
          <a:xfrm>
            <a:off x="4226000" y="609732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7C7F5C-355B-DD3D-76BE-07CF8E5339B5}"/>
              </a:ext>
            </a:extLst>
          </p:cNvPr>
          <p:cNvSpPr/>
          <p:nvPr/>
        </p:nvSpPr>
        <p:spPr>
          <a:xfrm>
            <a:off x="4637584" y="5147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FACA51-B305-CE5D-32A8-D20498623FCB}"/>
              </a:ext>
            </a:extLst>
          </p:cNvPr>
          <p:cNvSpPr/>
          <p:nvPr/>
        </p:nvSpPr>
        <p:spPr>
          <a:xfrm>
            <a:off x="4758573" y="586893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6A77DA-342A-FA77-6F3E-45453D424A2C}"/>
              </a:ext>
            </a:extLst>
          </p:cNvPr>
          <p:cNvSpPr/>
          <p:nvPr/>
        </p:nvSpPr>
        <p:spPr>
          <a:xfrm>
            <a:off x="5079703" y="53757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1CCFCD-C842-D164-13CE-933E239F3E82}"/>
              </a:ext>
            </a:extLst>
          </p:cNvPr>
          <p:cNvSpPr/>
          <p:nvPr/>
        </p:nvSpPr>
        <p:spPr>
          <a:xfrm>
            <a:off x="5247184" y="57568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ED8DF5-82A1-F6BB-D671-8D6192D8046F}"/>
              </a:ext>
            </a:extLst>
          </p:cNvPr>
          <p:cNvSpPr/>
          <p:nvPr/>
        </p:nvSpPr>
        <p:spPr>
          <a:xfrm>
            <a:off x="5622361" y="50186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DE7507-C109-3E88-0BDD-F313342E04E4}"/>
              </a:ext>
            </a:extLst>
          </p:cNvPr>
          <p:cNvSpPr/>
          <p:nvPr/>
        </p:nvSpPr>
        <p:spPr>
          <a:xfrm>
            <a:off x="4536347" y="625057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8A5162-BB33-8C27-AD1E-1098779FE8C5}"/>
              </a:ext>
            </a:extLst>
          </p:cNvPr>
          <p:cNvSpPr/>
          <p:nvPr/>
        </p:nvSpPr>
        <p:spPr>
          <a:xfrm>
            <a:off x="4485150" y="32772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9FD8CA-2F48-51D7-56A2-EAF3BA91EF91}"/>
              </a:ext>
            </a:extLst>
          </p:cNvPr>
          <p:cNvSpPr/>
          <p:nvPr/>
        </p:nvSpPr>
        <p:spPr>
          <a:xfrm>
            <a:off x="4606139" y="39989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582CE4-E3C8-64FB-C83D-3132E4843DD5}"/>
              </a:ext>
            </a:extLst>
          </p:cNvPr>
          <p:cNvSpPr/>
          <p:nvPr/>
        </p:nvSpPr>
        <p:spPr>
          <a:xfrm>
            <a:off x="4911491" y="29438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AE5309-586A-10DE-AF00-95EA2C207790}"/>
              </a:ext>
            </a:extLst>
          </p:cNvPr>
          <p:cNvSpPr/>
          <p:nvPr/>
        </p:nvSpPr>
        <p:spPr>
          <a:xfrm>
            <a:off x="4927269" y="35057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CF44A9-2B23-FB2E-CA99-8E34BD0F8AFE}"/>
              </a:ext>
            </a:extLst>
          </p:cNvPr>
          <p:cNvSpPr/>
          <p:nvPr/>
        </p:nvSpPr>
        <p:spPr>
          <a:xfrm>
            <a:off x="5469927" y="31486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FD34F8D-CED5-7834-A879-CCF51FDDCFCA}"/>
              </a:ext>
            </a:extLst>
          </p:cNvPr>
          <p:cNvSpPr/>
          <p:nvPr/>
        </p:nvSpPr>
        <p:spPr>
          <a:xfrm>
            <a:off x="4383913" y="43805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E8842-4A3B-C1AA-24CF-21B4EC6A8189}"/>
              </a:ext>
            </a:extLst>
          </p:cNvPr>
          <p:cNvSpPr/>
          <p:nvPr/>
        </p:nvSpPr>
        <p:spPr>
          <a:xfrm>
            <a:off x="4833379" y="38436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D03EAC-2819-B29F-2661-1CD5B0AC349F}"/>
              </a:ext>
            </a:extLst>
          </p:cNvPr>
          <p:cNvSpPr/>
          <p:nvPr/>
        </p:nvSpPr>
        <p:spPr>
          <a:xfrm>
            <a:off x="4954368" y="456535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AEA250-ABC0-AD2C-443E-E64091E3743A}"/>
              </a:ext>
            </a:extLst>
          </p:cNvPr>
          <p:cNvSpPr/>
          <p:nvPr/>
        </p:nvSpPr>
        <p:spPr>
          <a:xfrm>
            <a:off x="5259720" y="351024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00F828-0368-D867-497D-A5396F937A07}"/>
              </a:ext>
            </a:extLst>
          </p:cNvPr>
          <p:cNvSpPr/>
          <p:nvPr/>
        </p:nvSpPr>
        <p:spPr>
          <a:xfrm>
            <a:off x="5275498" y="40722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D4149A-E138-8D92-8CFA-B49221667EBE}"/>
              </a:ext>
            </a:extLst>
          </p:cNvPr>
          <p:cNvSpPr/>
          <p:nvPr/>
        </p:nvSpPr>
        <p:spPr>
          <a:xfrm>
            <a:off x="5442979" y="44532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76F039-1420-303A-F85C-1472A453CB62}"/>
              </a:ext>
            </a:extLst>
          </p:cNvPr>
          <p:cNvSpPr/>
          <p:nvPr/>
        </p:nvSpPr>
        <p:spPr>
          <a:xfrm>
            <a:off x="5818156" y="371502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2454C61-711D-EC40-7095-9101A74E3608}"/>
              </a:ext>
            </a:extLst>
          </p:cNvPr>
          <p:cNvSpPr/>
          <p:nvPr/>
        </p:nvSpPr>
        <p:spPr>
          <a:xfrm>
            <a:off x="6374787" y="526052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AB323F-25B8-7AB5-206B-17B01F12D5CC}"/>
              </a:ext>
            </a:extLst>
          </p:cNvPr>
          <p:cNvSpPr/>
          <p:nvPr/>
        </p:nvSpPr>
        <p:spPr>
          <a:xfrm>
            <a:off x="7575591" y="5477021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8D99BC-EE40-E6FD-CDEC-865F0D15FFB4}"/>
              </a:ext>
            </a:extLst>
          </p:cNvPr>
          <p:cNvSpPr/>
          <p:nvPr/>
        </p:nvSpPr>
        <p:spPr>
          <a:xfrm>
            <a:off x="7240695" y="59439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A83E8C-07E6-945D-6A79-F26566D69B24}"/>
              </a:ext>
            </a:extLst>
          </p:cNvPr>
          <p:cNvSpPr/>
          <p:nvPr/>
        </p:nvSpPr>
        <p:spPr>
          <a:xfrm>
            <a:off x="6350726" y="469997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AC59971-E070-5995-599F-5453651CC35D}"/>
              </a:ext>
            </a:extLst>
          </p:cNvPr>
          <p:cNvSpPr/>
          <p:nvPr/>
        </p:nvSpPr>
        <p:spPr>
          <a:xfrm>
            <a:off x="2252049" y="138623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321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5BC-6AC6-48CD-22A3-D4321973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7025C-2478-CA39-082A-2356440A9A57}"/>
              </a:ext>
            </a:extLst>
          </p:cNvPr>
          <p:cNvCxnSpPr>
            <a:cxnSpLocks/>
          </p:cNvCxnSpPr>
          <p:nvPr/>
        </p:nvCxnSpPr>
        <p:spPr>
          <a:xfrm flipV="1">
            <a:off x="9954986" y="2680107"/>
            <a:ext cx="0" cy="392794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4B920-9CC1-1EAF-1164-70DC38C9FD41}"/>
              </a:ext>
            </a:extLst>
          </p:cNvPr>
          <p:cNvCxnSpPr>
            <a:cxnSpLocks/>
          </p:cNvCxnSpPr>
          <p:nvPr/>
        </p:nvCxnSpPr>
        <p:spPr>
          <a:xfrm>
            <a:off x="7717971" y="4722909"/>
            <a:ext cx="4474029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848BF3A-EC4A-4792-5F32-475436C92627}"/>
              </a:ext>
            </a:extLst>
          </p:cNvPr>
          <p:cNvSpPr/>
          <p:nvPr/>
        </p:nvSpPr>
        <p:spPr>
          <a:xfrm>
            <a:off x="10917509" y="3951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A561F64-D99C-A936-D3A6-CAF149B817C3}"/>
              </a:ext>
            </a:extLst>
          </p:cNvPr>
          <p:cNvSpPr/>
          <p:nvPr/>
        </p:nvSpPr>
        <p:spPr>
          <a:xfrm>
            <a:off x="10280263" y="3145570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B54F98-A13C-611A-2F90-9490AEFA0C26}"/>
              </a:ext>
            </a:extLst>
          </p:cNvPr>
          <p:cNvSpPr/>
          <p:nvPr/>
        </p:nvSpPr>
        <p:spPr>
          <a:xfrm>
            <a:off x="10761524" y="3414129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229B188-6039-B902-C8DF-AF0BD45F2737}"/>
              </a:ext>
            </a:extLst>
          </p:cNvPr>
          <p:cNvSpPr/>
          <p:nvPr/>
        </p:nvSpPr>
        <p:spPr>
          <a:xfrm>
            <a:off x="10150745" y="418592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CD3238-B886-E6B3-C1DA-A57A8F08D878}"/>
              </a:ext>
            </a:extLst>
          </p:cNvPr>
          <p:cNvSpPr/>
          <p:nvPr/>
        </p:nvSpPr>
        <p:spPr>
          <a:xfrm>
            <a:off x="10436247" y="3705096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611D044-4964-8947-03E3-9BC88C96CD7B}"/>
              </a:ext>
            </a:extLst>
          </p:cNvPr>
          <p:cNvSpPr/>
          <p:nvPr/>
        </p:nvSpPr>
        <p:spPr>
          <a:xfrm>
            <a:off x="11229478" y="416338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CFD1F5B-78C4-4926-19E5-6A7E60729F92}"/>
              </a:ext>
            </a:extLst>
          </p:cNvPr>
          <p:cNvSpPr/>
          <p:nvPr/>
        </p:nvSpPr>
        <p:spPr>
          <a:xfrm>
            <a:off x="11197682" y="3570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C1EDCDA-203D-F057-37BC-3DE53D9F7127}"/>
              </a:ext>
            </a:extLst>
          </p:cNvPr>
          <p:cNvSpPr/>
          <p:nvPr/>
        </p:nvSpPr>
        <p:spPr>
          <a:xfrm>
            <a:off x="10979603" y="3102160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551F25-EC96-BCD9-AD59-C72829998EC9}"/>
              </a:ext>
            </a:extLst>
          </p:cNvPr>
          <p:cNvSpPr/>
          <p:nvPr/>
        </p:nvSpPr>
        <p:spPr>
          <a:xfrm>
            <a:off x="10658473" y="4332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271E6C-8429-3F88-48AC-50192F68F266}"/>
              </a:ext>
            </a:extLst>
          </p:cNvPr>
          <p:cNvSpPr/>
          <p:nvPr/>
        </p:nvSpPr>
        <p:spPr>
          <a:xfrm>
            <a:off x="10335010" y="52348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7AEBA8-E420-ACE0-D0B9-1D0A0AE80130}"/>
              </a:ext>
            </a:extLst>
          </p:cNvPr>
          <p:cNvSpPr/>
          <p:nvPr/>
        </p:nvSpPr>
        <p:spPr>
          <a:xfrm>
            <a:off x="10455999" y="595658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F042-6261-266D-6B11-214F460C2891}"/>
              </a:ext>
            </a:extLst>
          </p:cNvPr>
          <p:cNvSpPr/>
          <p:nvPr/>
        </p:nvSpPr>
        <p:spPr>
          <a:xfrm>
            <a:off x="10761351" y="490146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8083C-66B8-D37C-2395-3E5E8BFCE9DF}"/>
              </a:ext>
            </a:extLst>
          </p:cNvPr>
          <p:cNvSpPr/>
          <p:nvPr/>
        </p:nvSpPr>
        <p:spPr>
          <a:xfrm>
            <a:off x="10777129" y="54634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1D5A71-2D25-1014-784F-D329AA666CFF}"/>
              </a:ext>
            </a:extLst>
          </p:cNvPr>
          <p:cNvSpPr/>
          <p:nvPr/>
        </p:nvSpPr>
        <p:spPr>
          <a:xfrm>
            <a:off x="10944610" y="58444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A85BA-F68E-6563-5705-51AB7355157D}"/>
              </a:ext>
            </a:extLst>
          </p:cNvPr>
          <p:cNvSpPr/>
          <p:nvPr/>
        </p:nvSpPr>
        <p:spPr>
          <a:xfrm>
            <a:off x="11319787" y="510624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AB3BF5-80BA-3950-D530-FE848898D2E0}"/>
              </a:ext>
            </a:extLst>
          </p:cNvPr>
          <p:cNvSpPr/>
          <p:nvPr/>
        </p:nvSpPr>
        <p:spPr>
          <a:xfrm>
            <a:off x="10233773" y="63382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0ED71E-9552-A201-4EC2-211C3A692D3D}"/>
              </a:ext>
            </a:extLst>
          </p:cNvPr>
          <p:cNvSpPr/>
          <p:nvPr/>
        </p:nvSpPr>
        <p:spPr>
          <a:xfrm>
            <a:off x="8186223" y="527550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B9E3C-757E-483D-C62A-63040F74B6C8}"/>
              </a:ext>
            </a:extLst>
          </p:cNvPr>
          <p:cNvSpPr/>
          <p:nvPr/>
        </p:nvSpPr>
        <p:spPr>
          <a:xfrm>
            <a:off x="8307212" y="59972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A57275-4408-A43A-4F0A-B7BF3CCDC458}"/>
              </a:ext>
            </a:extLst>
          </p:cNvPr>
          <p:cNvSpPr/>
          <p:nvPr/>
        </p:nvSpPr>
        <p:spPr>
          <a:xfrm>
            <a:off x="9528473" y="494792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345988-4F20-D0A0-5B7C-6CFD6139A1AA}"/>
              </a:ext>
            </a:extLst>
          </p:cNvPr>
          <p:cNvSpPr/>
          <p:nvPr/>
        </p:nvSpPr>
        <p:spPr>
          <a:xfrm>
            <a:off x="9008365" y="532751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2A2646-7F65-01E0-FE28-E6BA8ACD0BED}"/>
              </a:ext>
            </a:extLst>
          </p:cNvPr>
          <p:cNvSpPr/>
          <p:nvPr/>
        </p:nvSpPr>
        <p:spPr>
          <a:xfrm>
            <a:off x="9823727" y="57947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2070F3-4762-6B5F-5112-73185E4C9388}"/>
              </a:ext>
            </a:extLst>
          </p:cNvPr>
          <p:cNvSpPr/>
          <p:nvPr/>
        </p:nvSpPr>
        <p:spPr>
          <a:xfrm>
            <a:off x="8084986" y="637886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7C7F5C-355B-DD3D-76BE-07CF8E5339B5}"/>
              </a:ext>
            </a:extLst>
          </p:cNvPr>
          <p:cNvSpPr/>
          <p:nvPr/>
        </p:nvSpPr>
        <p:spPr>
          <a:xfrm>
            <a:off x="8496570" y="54287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FACA51-B305-CE5D-32A8-D20498623FCB}"/>
              </a:ext>
            </a:extLst>
          </p:cNvPr>
          <p:cNvSpPr/>
          <p:nvPr/>
        </p:nvSpPr>
        <p:spPr>
          <a:xfrm>
            <a:off x="8617559" y="615047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6A77DA-342A-FA77-6F3E-45453D424A2C}"/>
              </a:ext>
            </a:extLst>
          </p:cNvPr>
          <p:cNvSpPr/>
          <p:nvPr/>
        </p:nvSpPr>
        <p:spPr>
          <a:xfrm>
            <a:off x="8938689" y="56573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1CCFCD-C842-D164-13CE-933E239F3E82}"/>
              </a:ext>
            </a:extLst>
          </p:cNvPr>
          <p:cNvSpPr/>
          <p:nvPr/>
        </p:nvSpPr>
        <p:spPr>
          <a:xfrm>
            <a:off x="9106170" y="60383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ED8DF5-82A1-F6BB-D671-8D6192D8046F}"/>
              </a:ext>
            </a:extLst>
          </p:cNvPr>
          <p:cNvSpPr/>
          <p:nvPr/>
        </p:nvSpPr>
        <p:spPr>
          <a:xfrm>
            <a:off x="9481347" y="530014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DE7507-C109-3E88-0BDD-F313342E04E4}"/>
              </a:ext>
            </a:extLst>
          </p:cNvPr>
          <p:cNvSpPr/>
          <p:nvPr/>
        </p:nvSpPr>
        <p:spPr>
          <a:xfrm>
            <a:off x="8395333" y="65321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8A5162-BB33-8C27-AD1E-1098779FE8C5}"/>
              </a:ext>
            </a:extLst>
          </p:cNvPr>
          <p:cNvSpPr/>
          <p:nvPr/>
        </p:nvSpPr>
        <p:spPr>
          <a:xfrm>
            <a:off x="8344136" y="35587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9FD8CA-2F48-51D7-56A2-EAF3BA91EF91}"/>
              </a:ext>
            </a:extLst>
          </p:cNvPr>
          <p:cNvSpPr/>
          <p:nvPr/>
        </p:nvSpPr>
        <p:spPr>
          <a:xfrm>
            <a:off x="8465125" y="428048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582CE4-E3C8-64FB-C83D-3132E4843DD5}"/>
              </a:ext>
            </a:extLst>
          </p:cNvPr>
          <p:cNvSpPr/>
          <p:nvPr/>
        </p:nvSpPr>
        <p:spPr>
          <a:xfrm>
            <a:off x="8770477" y="322536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AE5309-586A-10DE-AF00-95EA2C207790}"/>
              </a:ext>
            </a:extLst>
          </p:cNvPr>
          <p:cNvSpPr/>
          <p:nvPr/>
        </p:nvSpPr>
        <p:spPr>
          <a:xfrm>
            <a:off x="8786255" y="37873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CF44A9-2B23-FB2E-CA99-8E34BD0F8AFE}"/>
              </a:ext>
            </a:extLst>
          </p:cNvPr>
          <p:cNvSpPr/>
          <p:nvPr/>
        </p:nvSpPr>
        <p:spPr>
          <a:xfrm>
            <a:off x="9328913" y="343014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FD34F8D-CED5-7834-A879-CCF51FDDCFCA}"/>
              </a:ext>
            </a:extLst>
          </p:cNvPr>
          <p:cNvSpPr/>
          <p:nvPr/>
        </p:nvSpPr>
        <p:spPr>
          <a:xfrm>
            <a:off x="8242899" y="46621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E8842-4A3B-C1AA-24CF-21B4EC6A8189}"/>
              </a:ext>
            </a:extLst>
          </p:cNvPr>
          <p:cNvSpPr/>
          <p:nvPr/>
        </p:nvSpPr>
        <p:spPr>
          <a:xfrm>
            <a:off x="8692365" y="412517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D03EAC-2819-B29F-2661-1CD5B0AC349F}"/>
              </a:ext>
            </a:extLst>
          </p:cNvPr>
          <p:cNvSpPr/>
          <p:nvPr/>
        </p:nvSpPr>
        <p:spPr>
          <a:xfrm>
            <a:off x="8813354" y="484689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AEA250-ABC0-AD2C-443E-E64091E3743A}"/>
              </a:ext>
            </a:extLst>
          </p:cNvPr>
          <p:cNvSpPr/>
          <p:nvPr/>
        </p:nvSpPr>
        <p:spPr>
          <a:xfrm>
            <a:off x="9118706" y="379178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00F828-0368-D867-497D-A5396F937A07}"/>
              </a:ext>
            </a:extLst>
          </p:cNvPr>
          <p:cNvSpPr/>
          <p:nvPr/>
        </p:nvSpPr>
        <p:spPr>
          <a:xfrm>
            <a:off x="9134484" y="435374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D4149A-E138-8D92-8CFA-B49221667EBE}"/>
              </a:ext>
            </a:extLst>
          </p:cNvPr>
          <p:cNvSpPr/>
          <p:nvPr/>
        </p:nvSpPr>
        <p:spPr>
          <a:xfrm>
            <a:off x="9301965" y="473477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76F039-1420-303A-F85C-1472A453CB62}"/>
              </a:ext>
            </a:extLst>
          </p:cNvPr>
          <p:cNvSpPr/>
          <p:nvPr/>
        </p:nvSpPr>
        <p:spPr>
          <a:xfrm>
            <a:off x="9677142" y="399656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2454C61-711D-EC40-7095-9101A74E3608}"/>
              </a:ext>
            </a:extLst>
          </p:cNvPr>
          <p:cNvSpPr/>
          <p:nvPr/>
        </p:nvSpPr>
        <p:spPr>
          <a:xfrm>
            <a:off x="10233773" y="554206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AB323F-25B8-7AB5-206B-17B01F12D5CC}"/>
              </a:ext>
            </a:extLst>
          </p:cNvPr>
          <p:cNvSpPr/>
          <p:nvPr/>
        </p:nvSpPr>
        <p:spPr>
          <a:xfrm>
            <a:off x="11434577" y="575855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8D99BC-EE40-E6FD-CDEC-865F0D15FFB4}"/>
              </a:ext>
            </a:extLst>
          </p:cNvPr>
          <p:cNvSpPr/>
          <p:nvPr/>
        </p:nvSpPr>
        <p:spPr>
          <a:xfrm>
            <a:off x="11099681" y="622549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A83E8C-07E6-945D-6A79-F26566D69B24}"/>
              </a:ext>
            </a:extLst>
          </p:cNvPr>
          <p:cNvSpPr/>
          <p:nvPr/>
        </p:nvSpPr>
        <p:spPr>
          <a:xfrm>
            <a:off x="10209712" y="498151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59421-D22F-586C-9327-5AF63BED0E9F}"/>
              </a:ext>
            </a:extLst>
          </p:cNvPr>
          <p:cNvSpPr/>
          <p:nvPr/>
        </p:nvSpPr>
        <p:spPr>
          <a:xfrm>
            <a:off x="900428" y="2357790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CDA25-05D8-95E7-40B1-D1A01957243C}"/>
              </a:ext>
            </a:extLst>
          </p:cNvPr>
          <p:cNvSpPr/>
          <p:nvPr/>
        </p:nvSpPr>
        <p:spPr>
          <a:xfrm>
            <a:off x="889893" y="4263082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096258-D1B0-A154-286A-99117E8CA27B}"/>
              </a:ext>
            </a:extLst>
          </p:cNvPr>
          <p:cNvSpPr/>
          <p:nvPr/>
        </p:nvSpPr>
        <p:spPr>
          <a:xfrm>
            <a:off x="3353177" y="2446989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C17F0A-472D-4075-8F0B-369C0D141BBF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1535130" y="2675141"/>
            <a:ext cx="1818047" cy="13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78A9D9-62D0-3A5F-3350-BAEFD6815CE0}"/>
              </a:ext>
            </a:extLst>
          </p:cNvPr>
          <p:cNvCxnSpPr>
            <a:cxnSpLocks/>
            <a:stCxn id="7" idx="3"/>
            <a:endCxn id="19" idx="2"/>
          </p:cNvCxnSpPr>
          <p:nvPr/>
        </p:nvCxnSpPr>
        <p:spPr>
          <a:xfrm flipV="1">
            <a:off x="1524595" y="2688588"/>
            <a:ext cx="1828582" cy="189184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C17FFC4-735D-25B0-2674-7CFDA5DAF8D4}"/>
              </a:ext>
            </a:extLst>
          </p:cNvPr>
          <p:cNvSpPr/>
          <p:nvPr/>
        </p:nvSpPr>
        <p:spPr>
          <a:xfrm>
            <a:off x="3342642" y="4368610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951B97-20A2-23CA-CFB2-CB824FEEF835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>
            <a:off x="1524595" y="4580433"/>
            <a:ext cx="1818047" cy="2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2F7AAA-5AE2-D2F0-584A-86944D183539}"/>
              </a:ext>
            </a:extLst>
          </p:cNvPr>
          <p:cNvCxnSpPr>
            <a:cxnSpLocks/>
            <a:stCxn id="4" idx="3"/>
            <a:endCxn id="24" idx="2"/>
          </p:cNvCxnSpPr>
          <p:nvPr/>
        </p:nvCxnSpPr>
        <p:spPr>
          <a:xfrm>
            <a:off x="1535130" y="2675141"/>
            <a:ext cx="1807512" cy="1935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2543947-5D09-E50B-8089-D115835A937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94776" y="2357790"/>
            <a:ext cx="239925" cy="891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19DEB8-E0B4-DB2C-A2B6-C18B08456E57}"/>
              </a:ext>
            </a:extLst>
          </p:cNvPr>
          <p:cNvCxnSpPr>
            <a:cxnSpLocks/>
          </p:cNvCxnSpPr>
          <p:nvPr/>
        </p:nvCxnSpPr>
        <p:spPr>
          <a:xfrm flipH="1">
            <a:off x="3582567" y="4273359"/>
            <a:ext cx="239925" cy="891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C49CF2-9087-72F4-CFC8-C42C68F1C5C1}"/>
              </a:ext>
            </a:extLst>
          </p:cNvPr>
          <p:cNvCxnSpPr>
            <a:cxnSpLocks/>
            <a:stCxn id="19" idx="6"/>
            <a:endCxn id="159" idx="2"/>
          </p:cNvCxnSpPr>
          <p:nvPr/>
        </p:nvCxnSpPr>
        <p:spPr>
          <a:xfrm>
            <a:off x="3836375" y="2688588"/>
            <a:ext cx="1308024" cy="1020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736DA0-4DED-4885-47D2-D4CADE512D8A}"/>
              </a:ext>
            </a:extLst>
          </p:cNvPr>
          <p:cNvCxnSpPr>
            <a:cxnSpLocks/>
            <a:endCxn id="159" idx="2"/>
          </p:cNvCxnSpPr>
          <p:nvPr/>
        </p:nvCxnSpPr>
        <p:spPr>
          <a:xfrm flipV="1">
            <a:off x="3828934" y="3709514"/>
            <a:ext cx="1315465" cy="893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C388F32-0BC5-E8AC-0AA9-55D37C0C618E}"/>
              </a:ext>
            </a:extLst>
          </p:cNvPr>
          <p:cNvSpPr txBox="1"/>
          <p:nvPr/>
        </p:nvSpPr>
        <p:spPr>
          <a:xfrm>
            <a:off x="2259506" y="228654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8604D8-41F4-834E-1F1F-7674D0BE542B}"/>
              </a:ext>
            </a:extLst>
          </p:cNvPr>
          <p:cNvSpPr txBox="1"/>
          <p:nvPr/>
        </p:nvSpPr>
        <p:spPr>
          <a:xfrm>
            <a:off x="1729286" y="3842024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L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5D7BB3-1AED-9612-9A5E-1F7EE8221986}"/>
              </a:ext>
            </a:extLst>
          </p:cNvPr>
          <p:cNvSpPr txBox="1"/>
          <p:nvPr/>
        </p:nvSpPr>
        <p:spPr>
          <a:xfrm>
            <a:off x="2259506" y="4235241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B75C24B-928F-455B-65BA-6C0C29D159CF}"/>
              </a:ext>
            </a:extLst>
          </p:cNvPr>
          <p:cNvSpPr txBox="1"/>
          <p:nvPr/>
        </p:nvSpPr>
        <p:spPr>
          <a:xfrm>
            <a:off x="1729286" y="3015976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L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A473A52-F1F6-886B-7A71-75A0B272D8E2}"/>
              </a:ext>
            </a:extLst>
          </p:cNvPr>
          <p:cNvSpPr txBox="1"/>
          <p:nvPr/>
        </p:nvSpPr>
        <p:spPr>
          <a:xfrm>
            <a:off x="3733955" y="2090167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IL" dirty="0">
              <a:solidFill>
                <a:srgbClr val="00B05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8CE38EC-24DC-8CDF-F3CA-A1951D1BF0FF}"/>
              </a:ext>
            </a:extLst>
          </p:cNvPr>
          <p:cNvSpPr txBox="1"/>
          <p:nvPr/>
        </p:nvSpPr>
        <p:spPr>
          <a:xfrm>
            <a:off x="3738958" y="3994657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IL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F911B06-18DF-F869-52E5-54B7D22E6E9B}"/>
                  </a:ext>
                </a:extLst>
              </p:cNvPr>
              <p:cNvSpPr txBox="1"/>
              <p:nvPr/>
            </p:nvSpPr>
            <p:spPr>
              <a:xfrm>
                <a:off x="2972403" y="2930187"/>
                <a:ext cx="174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1X+0Y+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</a:t>
                </a:r>
                <a:endParaRPr lang="en-IL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F911B06-18DF-F869-52E5-54B7D22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03" y="2930187"/>
                <a:ext cx="1749014" cy="369332"/>
              </a:xfrm>
              <a:prstGeom prst="rect">
                <a:avLst/>
              </a:prstGeom>
              <a:blipFill>
                <a:blip r:embed="rId2"/>
                <a:stretch>
                  <a:fillRect l="-3136" t="-1000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893A23-56B6-6826-B173-EA4F9D3B50A3}"/>
                  </a:ext>
                </a:extLst>
              </p:cNvPr>
              <p:cNvSpPr txBox="1"/>
              <p:nvPr/>
            </p:nvSpPr>
            <p:spPr>
              <a:xfrm>
                <a:off x="2972403" y="4859135"/>
                <a:ext cx="174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0X+1Y+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</a:t>
                </a:r>
                <a:endParaRPr lang="en-IL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893A23-56B6-6826-B173-EA4F9D3B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03" y="4859135"/>
                <a:ext cx="1749014" cy="369332"/>
              </a:xfrm>
              <a:prstGeom prst="rect">
                <a:avLst/>
              </a:prstGeom>
              <a:blipFill>
                <a:blip r:embed="rId3"/>
                <a:stretch>
                  <a:fillRect l="-3136" t="-819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Oval 158">
            <a:extLst>
              <a:ext uri="{FF2B5EF4-FFF2-40B4-BE49-F238E27FC236}">
                <a16:creationId xmlns:a16="http://schemas.microsoft.com/office/drawing/2014/main" id="{92FEEC89-E7DB-8C5D-1BB0-E26659D33DC7}"/>
              </a:ext>
            </a:extLst>
          </p:cNvPr>
          <p:cNvSpPr/>
          <p:nvPr/>
        </p:nvSpPr>
        <p:spPr>
          <a:xfrm>
            <a:off x="5144399" y="3467915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E138871-5A76-D7E5-A4D2-9D7616686A8C}"/>
              </a:ext>
            </a:extLst>
          </p:cNvPr>
          <p:cNvSpPr txBox="1"/>
          <p:nvPr/>
        </p:nvSpPr>
        <p:spPr>
          <a:xfrm>
            <a:off x="4335212" y="285166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E52E9E1-873A-778D-26CB-8D4353985DA7}"/>
              </a:ext>
            </a:extLst>
          </p:cNvPr>
          <p:cNvSpPr txBox="1"/>
          <p:nvPr/>
        </p:nvSpPr>
        <p:spPr>
          <a:xfrm>
            <a:off x="4337834" y="419271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2650525D-5D3E-D2C5-6E15-95C43EADA01E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5385998" y="3355830"/>
            <a:ext cx="245029" cy="11208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F97C8D5-8B06-5466-EF3A-F010007D72EB}"/>
              </a:ext>
            </a:extLst>
          </p:cNvPr>
          <p:cNvSpPr txBox="1"/>
          <p:nvPr/>
        </p:nvSpPr>
        <p:spPr>
          <a:xfrm>
            <a:off x="5530280" y="3088207"/>
            <a:ext cx="65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-1.5</a:t>
            </a:r>
            <a:endParaRPr lang="en-IL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03D6276-0A88-9525-6DAF-172165AF6A51}"/>
                  </a:ext>
                </a:extLst>
              </p:cNvPr>
              <p:cNvSpPr txBox="1"/>
              <p:nvPr/>
            </p:nvSpPr>
            <p:spPr>
              <a:xfrm>
                <a:off x="4821281" y="3946422"/>
                <a:ext cx="3244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03D6276-0A88-9525-6DAF-172165A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281" y="3946422"/>
                <a:ext cx="3244211" cy="369332"/>
              </a:xfrm>
              <a:prstGeom prst="rect">
                <a:avLst/>
              </a:prstGeom>
              <a:blipFill>
                <a:blip r:embed="rId4"/>
                <a:stretch>
                  <a:fillRect l="-1692" t="-819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96DBEF-A9C1-0217-DC12-C52D69FBD7C1}"/>
              </a:ext>
            </a:extLst>
          </p:cNvPr>
          <p:cNvCxnSpPr>
            <a:cxnSpLocks/>
            <a:stCxn id="159" idx="6"/>
          </p:cNvCxnSpPr>
          <p:nvPr/>
        </p:nvCxnSpPr>
        <p:spPr>
          <a:xfrm>
            <a:off x="5627597" y="3709514"/>
            <a:ext cx="12521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5D42CADD-CB25-4E5A-34F8-131F8E5F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1578160"/>
          </a:xfrm>
        </p:spPr>
        <p:txBody>
          <a:bodyPr/>
          <a:lstStyle/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0450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27A2-695B-3764-A1E9-3A59B165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623B-E91F-E443-4646-A8632FC2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 without perceptrons:</a:t>
            </a:r>
          </a:p>
          <a:p>
            <a:r>
              <a:rPr lang="en-US" dirty="0"/>
              <a:t>We can build “new” features from the data and then classify it!</a:t>
            </a:r>
          </a:p>
        </p:txBody>
      </p:sp>
      <p:pic>
        <p:nvPicPr>
          <p:cNvPr id="2050" name="Picture 2" descr="Transformation of two circular data sets into higher dimension space... |  Download Scientific Diagram">
            <a:extLst>
              <a:ext uri="{FF2B5EF4-FFF2-40B4-BE49-F238E27FC236}">
                <a16:creationId xmlns:a16="http://schemas.microsoft.com/office/drawing/2014/main" id="{281DBA01-02DC-0E73-9A16-B143A7025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9"/>
          <a:stretch/>
        </p:blipFill>
        <p:spPr bwMode="auto">
          <a:xfrm>
            <a:off x="8115430" y="1730022"/>
            <a:ext cx="3873370" cy="51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600E3-681A-BED1-EB0B-AC78BBF2B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8" b="12971"/>
          <a:stretch/>
        </p:blipFill>
        <p:spPr>
          <a:xfrm>
            <a:off x="315949" y="3026228"/>
            <a:ext cx="7399557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5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803B-AA19-A115-F0BC-E908D726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B086B-3C71-5ECD-FCA9-37D340550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can build a transformation function from our feature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to a new linearly separable dataset: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])→[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we can separate the dataset with the 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for example.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B086B-3C71-5ECD-FCA9-37D340550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Transformation of two circular data sets into higher dimension space... |  Download Scientific Diagram">
            <a:extLst>
              <a:ext uri="{FF2B5EF4-FFF2-40B4-BE49-F238E27FC236}">
                <a16:creationId xmlns:a16="http://schemas.microsoft.com/office/drawing/2014/main" id="{6C46594F-64AF-0CA4-65D3-0A47D79E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44" y="2677885"/>
            <a:ext cx="7141028" cy="38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9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multiple layers with varying number of neurons in each we can try and transform any input data to some space where it can be linearly separable.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https://www.youtube.com/watch?v=Uf3wnBNXV4k</a:t>
            </a:r>
            <a:endParaRPr lang="en-US" dirty="0"/>
          </a:p>
          <a:p>
            <a:r>
              <a:rPr lang="en-US" dirty="0"/>
              <a:t>The activation function is really important for the transformation.</a:t>
            </a:r>
          </a:p>
          <a:p>
            <a:endParaRPr lang="en-US" b="1" dirty="0"/>
          </a:p>
        </p:txBody>
      </p:sp>
      <p:pic>
        <p:nvPicPr>
          <p:cNvPr id="4100" name="Picture 4" descr="97% on MNIST with a single decision tree (+ t-SNE) | Kaggle">
            <a:extLst>
              <a:ext uri="{FF2B5EF4-FFF2-40B4-BE49-F238E27FC236}">
                <a16:creationId xmlns:a16="http://schemas.microsoft.com/office/drawing/2014/main" id="{04844ACA-F6F6-6C89-3686-4AE8F2C9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84" y="2857349"/>
            <a:ext cx="4374016" cy="39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Here are some more activation functions.</a:t>
                </a:r>
              </a:p>
              <a:p>
                <a:r>
                  <a:rPr lang="en-US" u="sng" spc="-4" dirty="0">
                    <a:solidFill>
                      <a:prstClr val="black"/>
                    </a:solidFill>
                    <a:cs typeface="Arial"/>
                  </a:rPr>
                  <a:t>The most used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702" name="Picture 6" descr="Image result for sigmoid, tanh, leaky ReLU">
            <a:extLst>
              <a:ext uri="{FF2B5EF4-FFF2-40B4-BE49-F238E27FC236}">
                <a16:creationId xmlns:a16="http://schemas.microsoft.com/office/drawing/2014/main" id="{9F5A9F7E-E164-4E56-8311-B8620FE4E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93"/>
          <a:stretch/>
        </p:blipFill>
        <p:spPr bwMode="auto">
          <a:xfrm>
            <a:off x="1210310" y="3747602"/>
            <a:ext cx="9552550" cy="277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sigmoid, tanh, leaky ReLU">
            <a:extLst>
              <a:ext uri="{FF2B5EF4-FFF2-40B4-BE49-F238E27FC236}">
                <a16:creationId xmlns:a16="http://schemas.microsoft.com/office/drawing/2014/main" id="{1FC894A2-C792-4DBF-7414-1EC904758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64910" r="57991" b="5228"/>
          <a:stretch/>
        </p:blipFill>
        <p:spPr bwMode="auto">
          <a:xfrm>
            <a:off x="9200445" y="1695759"/>
            <a:ext cx="164817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45DDE-ADC3-2453-AD75-E6945D42B89E}"/>
              </a:ext>
            </a:extLst>
          </p:cNvPr>
          <p:cNvSpPr/>
          <p:nvPr/>
        </p:nvSpPr>
        <p:spPr>
          <a:xfrm>
            <a:off x="6096000" y="5260489"/>
            <a:ext cx="4113007" cy="1043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91396"/>
            <a:ext cx="8280400" cy="4966604"/>
            <a:chOff x="1524000" y="1524001"/>
            <a:chExt cx="9144000" cy="5678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626745" cy="2114797"/>
              <a:chOff x="1131018" y="4191000"/>
              <a:chExt cx="2626745" cy="211479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626745" cy="830606"/>
                <a:chOff x="1524000" y="5486400"/>
                <a:chExt cx="2626745" cy="83060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49"/>
                  <a:ext cx="2626745" cy="422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[3072+1]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508448" y="3948955"/>
              <a:ext cx="2368298" cy="2178452"/>
              <a:chOff x="4984448" y="3948955"/>
              <a:chExt cx="2368298" cy="217845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4984448" y="5256919"/>
                <a:ext cx="2368298" cy="870488"/>
                <a:chOff x="4578216" y="5262283"/>
                <a:chExt cx="2368298" cy="87048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578216" y="5710515"/>
                  <a:ext cx="2368298" cy="4222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(10 x [100+1] 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798398"/>
              <a:chOff x="3316270" y="4403908"/>
              <a:chExt cx="2022852" cy="279839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491791"/>
                <a:chOff x="3316270" y="5710515"/>
                <a:chExt cx="2022852" cy="149179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1055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 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16A74-4008-4EFA-B969-33635E16A52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390186" y="6073858"/>
            <a:ext cx="940076" cy="19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6F2FC0-E739-421A-AEF3-8EE7B995C046}"/>
              </a:ext>
            </a:extLst>
          </p:cNvPr>
          <p:cNvSpPr txBox="1"/>
          <p:nvPr/>
        </p:nvSpPr>
        <p:spPr>
          <a:xfrm>
            <a:off x="2685468" y="6265266"/>
            <a:ext cx="140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forget the bias!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[3,072+1] x 100 + [100+1] x 10 = 308,310</a:t>
            </a:r>
          </a:p>
          <a:p>
            <a:endParaRPr lang="en-US" dirty="0"/>
          </a:p>
        </p:txBody>
      </p:sp>
      <p:pic>
        <p:nvPicPr>
          <p:cNvPr id="7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BFEB834E-9020-4E8F-8E59-E7B60F9A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25" b="25280"/>
          <a:stretch/>
        </p:blipFill>
        <p:spPr bwMode="auto">
          <a:xfrm>
            <a:off x="3870961" y="4624470"/>
            <a:ext cx="4114800" cy="13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perceptrons: weights + bias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4F89C2-0A0F-8928-70D7-7D52A095C66A}"/>
              </a:ext>
            </a:extLst>
          </p:cNvPr>
          <p:cNvCxnSpPr>
            <a:cxnSpLocks/>
          </p:cNvCxnSpPr>
          <p:nvPr/>
        </p:nvCxnSpPr>
        <p:spPr>
          <a:xfrm flipV="1">
            <a:off x="749300" y="5091289"/>
            <a:ext cx="2880396" cy="828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E48B20-0E83-C2C8-5107-708725732A17}"/>
              </a:ext>
            </a:extLst>
          </p:cNvPr>
          <p:cNvSpPr txBox="1"/>
          <p:nvPr/>
        </p:nvSpPr>
        <p:spPr>
          <a:xfrm>
            <a:off x="298399" y="5951182"/>
            <a:ext cx="301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data (not weights)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b="1" dirty="0"/>
              <a:t>Optimization</a:t>
            </a:r>
          </a:p>
          <a:p>
            <a:pPr lvl="1"/>
            <a:r>
              <a:rPr lang="en-US" b="1" dirty="0" err="1"/>
              <a:t>Softmax</a:t>
            </a:r>
            <a:r>
              <a:rPr lang="en-US" b="1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2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 and</a:t>
            </a:r>
            <a:r>
              <a:rPr lang="en-US" b="1" dirty="0"/>
              <a:t> in use with the classification problem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training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Only during training time</a:t>
            </a:r>
            <a:r>
              <a:rPr lang="en-US" dirty="0"/>
              <a:t>, we need to define an error of the given probabilities and the correct (wanted) probabilities. </a:t>
            </a:r>
          </a:p>
          <a:p>
            <a:r>
              <a:rPr lang="en-US" dirty="0"/>
              <a:t>A known loss function for the classification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Cross entropy is a way to measure “distance” between the </a:t>
                </a:r>
                <a:r>
                  <a:rPr lang="en-US" altLang="en-US" dirty="0">
                    <a:solidFill>
                      <a:srgbClr val="222222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wanted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altLang="en-US" dirty="0">
                    <a:solidFill>
                      <a:srgbClr val="222222"/>
                    </a:solidFill>
                    <a:highlight>
                      <a:srgbClr val="FF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given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highlight>
                          <a:srgbClr val="FF00FF"/>
                        </a:highligh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92658-837B-4F2D-BAAF-D1F55290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13" y="1927990"/>
            <a:ext cx="5118374" cy="43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b="1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57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2A1E-5E47-B76A-6C89-DE544F80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A76C4B-5000-7F5F-D524-3664A22AF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 in our relevant math symbols: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write it like so for brevity: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A183F-789D-6640-EC6E-028B4F50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632" y="1524000"/>
            <a:ext cx="4514850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C91FA-637A-BDAC-8DEE-47A4FF3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32" y="4083503"/>
            <a:ext cx="4284452" cy="4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35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  <a:p>
                <a:r>
                  <a:rPr lang="en-US" dirty="0"/>
                  <a:t>The learning rate can change over time- after several steps you can make the step size smaller for finer results (this is known as </a:t>
                </a:r>
                <a:r>
                  <a:rPr lang="en-US" b="1" dirty="0"/>
                  <a:t>learning rate decay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29" y="3214054"/>
            <a:ext cx="9395142" cy="36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44" t="30068"/>
          <a:stretch/>
        </p:blipFill>
        <p:spPr>
          <a:xfrm>
            <a:off x="4003040" y="1682552"/>
            <a:ext cx="4805680" cy="4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75A4-F351-2D71-D0B8-D675E8D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animation</a:t>
            </a:r>
            <a:endParaRPr lang="en-IL" dirty="0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B42A88B-37AC-2BCF-8EE6-AC2E1FF75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7" t="7759" r="12131" b="6035"/>
          <a:stretch/>
        </p:blipFill>
        <p:spPr>
          <a:xfrm>
            <a:off x="0" y="1273628"/>
            <a:ext cx="12111975" cy="5214257"/>
          </a:xfrm>
        </p:spPr>
      </p:pic>
    </p:spTree>
    <p:extLst>
      <p:ext uri="{BB962C8B-B14F-4D97-AF65-F5344CB8AC3E}">
        <p14:creationId xmlns:p14="http://schemas.microsoft.com/office/powerpoint/2010/main" val="139864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097280" y="1107976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b="1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34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larger, and hence make the loss function ellipsoid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Usually,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577E-1DCA-4CF1-B0B7-E57751A2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44FB-64D1-4142-8E57-2AE0A3E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96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15888</TotalTime>
  <Words>3517</Words>
  <Application>Microsoft Office PowerPoint</Application>
  <PresentationFormat>Widescreen</PresentationFormat>
  <Paragraphs>476</Paragraphs>
  <Slides>90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contents</vt:lpstr>
      <vt:lpstr>contents</vt:lpstr>
      <vt:lpstr>What will we know to do?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contents</vt:lpstr>
      <vt:lpstr>perceptron</vt:lpstr>
      <vt:lpstr>MNIST + LeNet-5</vt:lpstr>
      <vt:lpstr>                Large Scale Visual Recognition Challenge (ILSVRC)</vt:lpstr>
      <vt:lpstr>ILSVRC winners</vt:lpstr>
      <vt:lpstr>contents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perceptron: Inspiration from Biology</vt:lpstr>
      <vt:lpstr>Images as inputs </vt:lpstr>
      <vt:lpstr>Images as inputs</vt:lpstr>
      <vt:lpstr>CIFAR10 dataset</vt:lpstr>
      <vt:lpstr>CIFAR10 dataset</vt:lpstr>
      <vt:lpstr>What is the best separator for such data? </vt:lpstr>
      <vt:lpstr>What is the best separator for such data? </vt:lpstr>
      <vt:lpstr>Perceptron: template matching interpretation</vt:lpstr>
      <vt:lpstr>Perceptron: template matching interpretation</vt:lpstr>
      <vt:lpstr>Perceptron: template matching interpretation</vt:lpstr>
      <vt:lpstr>contents</vt:lpstr>
      <vt:lpstr>Hyperplanes and image classification</vt:lpstr>
      <vt:lpstr>Dense layer</vt:lpstr>
      <vt:lpstr>Dense layer</vt:lpstr>
      <vt:lpstr>contents</vt:lpstr>
      <vt:lpstr>Hyperplane classification is not enough</vt:lpstr>
      <vt:lpstr>Hyperplane classification is not enough</vt:lpstr>
      <vt:lpstr>Feature transformation</vt:lpstr>
      <vt:lpstr>Hyperplane classification is not enough</vt:lpstr>
      <vt:lpstr>Feature transformation</vt:lpstr>
      <vt:lpstr>Activation functions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  <vt:lpstr>contents</vt:lpstr>
      <vt:lpstr>Optimizing the weights</vt:lpstr>
      <vt:lpstr>Softmax layer</vt:lpstr>
      <vt:lpstr>Cross entropy loss function</vt:lpstr>
      <vt:lpstr>Cross entropy loss + softmax </vt:lpstr>
      <vt:lpstr>Total loss</vt:lpstr>
      <vt:lpstr>Total loss</vt:lpstr>
      <vt:lpstr>contents</vt:lpstr>
      <vt:lpstr>Finding the best W</vt:lpstr>
      <vt:lpstr>Finding the best W</vt:lpstr>
      <vt:lpstr>What is a gradient?</vt:lpstr>
      <vt:lpstr>Gradient descent</vt:lpstr>
      <vt:lpstr>Gradient descent</vt:lpstr>
      <vt:lpstr>Gradient descent- step size</vt:lpstr>
      <vt:lpstr>Examples of learning rates</vt:lpstr>
      <vt:lpstr>Gradient descent- local minima</vt:lpstr>
      <vt:lpstr>Finding the best W</vt:lpstr>
      <vt:lpstr>Mini-batch</vt:lpstr>
      <vt:lpstr>Mini-batch gradient descent</vt:lpstr>
      <vt:lpstr>Loss function animation</vt:lpstr>
      <vt:lpstr>Loss noise</vt:lpstr>
      <vt:lpstr>contents</vt:lpstr>
      <vt:lpstr>Data normalization</vt:lpstr>
      <vt:lpstr>Data normalization</vt:lpstr>
      <vt:lpstr>Testing the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Yoni Chechik</cp:lastModifiedBy>
  <cp:revision>270</cp:revision>
  <dcterms:created xsi:type="dcterms:W3CDTF">2019-11-08T16:12:10Z</dcterms:created>
  <dcterms:modified xsi:type="dcterms:W3CDTF">2024-01-01T14:25:09Z</dcterms:modified>
</cp:coreProperties>
</file>